
<file path=[Content_Types].xml><?xml version="1.0" encoding="utf-8"?>
<Types xmlns="http://schemas.openxmlformats.org/package/2006/content-types">
  <Default ContentType="application/vnd.openxmlformats-officedocument.oleObject" Extension="bin"/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Roboto Condensed Bold" charset="1" panose="02000000000000000000"/>
      <p:regular r:id="rId15"/>
    </p:embeddedFont>
    <p:embeddedFont>
      <p:font typeface="Open Sans 1" charset="1" panose="020B0606030504020204"/>
      <p:regular r:id="rId16"/>
    </p:embeddedFont>
    <p:embeddedFont>
      <p:font typeface="Open Sans 1 Bold" charset="1" panose="020B0806030504020204"/>
      <p:regular r:id="rId17"/>
    </p:embeddedFont>
    <p:embeddedFont>
      <p:font typeface="Open Sans 2 Ultra-Bold" charset="1" panose="00000000000000000000"/>
      <p:regular r:id="rId18"/>
    </p:embeddedFont>
    <p:embeddedFont>
      <p:font typeface="Agrandir Ultra-Bold" charset="1" panose="00000A00000000000000"/>
      <p:regular r:id="rId19"/>
    </p:embeddedFont>
    <p:embeddedFont>
      <p:font typeface="HK Grotesk Bold" charset="1" panose="000008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10.png" Type="http://schemas.openxmlformats.org/officeDocument/2006/relationships/image"/><Relationship Id="rId6" Target="../embeddings/oleObject1.bin" Type="http://schemas.openxmlformats.org/officeDocument/2006/relationships/oleObject"/><Relationship Id="rId7" Target="../media/image11.png" Type="http://schemas.openxmlformats.org/officeDocument/2006/relationships/image"/><Relationship Id="rId8" Target="../embeddings/oleObject2.bin" Type="http://schemas.openxmlformats.org/officeDocument/2006/relationships/oleObjec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2" Target="../media/image4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12.png" Type="http://schemas.openxmlformats.org/officeDocument/2006/relationships/image"/><Relationship Id="rId6" Target="../media/image13.svg" Type="http://schemas.openxmlformats.org/officeDocument/2006/relationships/image"/><Relationship Id="rId7" Target="../media/image14.png" Type="http://schemas.openxmlformats.org/officeDocument/2006/relationships/image"/><Relationship Id="rId8" Target="../media/image15.pn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18.png" Type="http://schemas.openxmlformats.org/officeDocument/2006/relationships/image"/><Relationship Id="rId6" Target="https://drive.google.com/drive/folders/1X0HlZ0y4GDwS4Fd_OYCe7sfZ2I2SBOB4?usp=drive_link" TargetMode="External" Type="http://schemas.openxmlformats.org/officeDocument/2006/relationships/hyperlink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5681645" y="1877077"/>
            <a:ext cx="7058060" cy="7058060"/>
          </a:xfrm>
          <a:custGeom>
            <a:avLst/>
            <a:gdLst/>
            <a:ahLst/>
            <a:cxnLst/>
            <a:rect r="r" b="b" t="t" l="l"/>
            <a:pathLst>
              <a:path h="7058060" w="7058060">
                <a:moveTo>
                  <a:pt x="0" y="0"/>
                </a:moveTo>
                <a:lnTo>
                  <a:pt x="7058060" y="0"/>
                </a:lnTo>
                <a:lnTo>
                  <a:pt x="7058060" y="7058060"/>
                </a:lnTo>
                <a:lnTo>
                  <a:pt x="0" y="70580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-4137243" y="-218049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9246741" y="0"/>
                </a:moveTo>
                <a:lnTo>
                  <a:pt x="0" y="0"/>
                </a:lnTo>
                <a:lnTo>
                  <a:pt x="0" y="8229600"/>
                </a:lnTo>
                <a:lnTo>
                  <a:pt x="9246741" y="8229600"/>
                </a:lnTo>
                <a:lnTo>
                  <a:pt x="9246741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0">
            <a:off x="13205146" y="2349535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0" y="8229600"/>
                </a:moveTo>
                <a:lnTo>
                  <a:pt x="9246741" y="8229600"/>
                </a:lnTo>
                <a:lnTo>
                  <a:pt x="9246741" y="0"/>
                </a:lnTo>
                <a:lnTo>
                  <a:pt x="0" y="0"/>
                </a:lnTo>
                <a:lnTo>
                  <a:pt x="0" y="822960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815663" y="3695057"/>
            <a:ext cx="6944675" cy="5972420"/>
            <a:chOff x="0" y="0"/>
            <a:chExt cx="6350000" cy="5461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59563" y="32385"/>
              <a:ext cx="6230874" cy="5396230"/>
            </a:xfrm>
            <a:custGeom>
              <a:avLst/>
              <a:gdLst/>
              <a:ahLst/>
              <a:cxnLst/>
              <a:rect r="r" b="b" t="t" l="l"/>
              <a:pathLst>
                <a:path h="5396230" w="6230874">
                  <a:moveTo>
                    <a:pt x="3115437" y="0"/>
                  </a:moveTo>
                  <a:lnTo>
                    <a:pt x="0" y="5396230"/>
                  </a:lnTo>
                  <a:lnTo>
                    <a:pt x="6230874" y="5396230"/>
                  </a:lnTo>
                  <a:close/>
                </a:path>
              </a:pathLst>
            </a:custGeom>
            <a:blipFill>
              <a:blip r:embed="rId6"/>
              <a:stretch>
                <a:fillRect l="-74994" t="-27980" r="-15377" b="-36882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-10800000">
            <a:off x="-3472337" y="708846"/>
            <a:ext cx="6944675" cy="5972420"/>
            <a:chOff x="0" y="0"/>
            <a:chExt cx="6350000" cy="5461000"/>
          </a:xfrm>
        </p:grpSpPr>
        <p:sp>
          <p:nvSpPr>
            <p:cNvPr name="Freeform 9" id="9"/>
            <p:cNvSpPr/>
            <p:nvPr/>
          </p:nvSpPr>
          <p:spPr>
            <a:xfrm flipH="true" flipV="true" rot="0">
              <a:off x="59563" y="32385"/>
              <a:ext cx="6230874" cy="5396230"/>
            </a:xfrm>
            <a:custGeom>
              <a:avLst/>
              <a:gdLst/>
              <a:ahLst/>
              <a:cxnLst/>
              <a:rect r="r" b="b" t="t" l="l"/>
              <a:pathLst>
                <a:path h="5396230" w="6230874">
                  <a:moveTo>
                    <a:pt x="3115437" y="5396230"/>
                  </a:moveTo>
                  <a:lnTo>
                    <a:pt x="6230874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386" t="0" r="-11086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3377884" y="2993406"/>
            <a:ext cx="11665581" cy="2140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47"/>
              </a:lnSpc>
            </a:pPr>
            <a:r>
              <a:rPr lang="en-US" b="true" sz="12462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FLIP FLOP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711926" y="5010842"/>
            <a:ext cx="10713374" cy="1166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29"/>
              </a:lnSpc>
            </a:pPr>
            <a:r>
              <a:rPr lang="en-US" b="true" sz="6735">
                <a:solidFill>
                  <a:srgbClr val="FFFFFF"/>
                </a:solidFill>
                <a:latin typeface="Roboto Condensed Bold"/>
                <a:ea typeface="Roboto Condensed Bold"/>
                <a:cs typeface="Roboto Condensed Bold"/>
                <a:sym typeface="Roboto Condensed Bold"/>
              </a:rPr>
              <a:t>ASTABLE MULTIVIBRATOR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79582" y="8287906"/>
            <a:ext cx="5182808" cy="563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29"/>
              </a:lnSpc>
            </a:pPr>
            <a:r>
              <a:rPr lang="en-US" sz="3306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PRESENTATION BY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79582" y="8842093"/>
            <a:ext cx="9323287" cy="621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14"/>
              </a:lnSpc>
            </a:pPr>
            <a:r>
              <a:rPr lang="en-US" sz="3652" b="true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MOHAMMAD IHSAN SEPTIANO FIRDAUS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79582" y="9463683"/>
            <a:ext cx="7581786" cy="5055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58"/>
              </a:lnSpc>
            </a:pPr>
            <a:r>
              <a:rPr lang="en-US" sz="2970" b="true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3125600041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594671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0" y="0"/>
                </a:moveTo>
                <a:lnTo>
                  <a:pt x="9246742" y="0"/>
                </a:lnTo>
                <a:lnTo>
                  <a:pt x="924674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634470" y="-2534555"/>
            <a:ext cx="6876209" cy="6119826"/>
          </a:xfrm>
          <a:custGeom>
            <a:avLst/>
            <a:gdLst/>
            <a:ahLst/>
            <a:cxnLst/>
            <a:rect r="r" b="b" t="t" l="l"/>
            <a:pathLst>
              <a:path h="6119826" w="6876209">
                <a:moveTo>
                  <a:pt x="0" y="0"/>
                </a:moveTo>
                <a:lnTo>
                  <a:pt x="6876209" y="0"/>
                </a:lnTo>
                <a:lnTo>
                  <a:pt x="6876209" y="6119825"/>
                </a:lnTo>
                <a:lnTo>
                  <a:pt x="0" y="6119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4027841" y="-2351489"/>
            <a:ext cx="6670517" cy="5936760"/>
          </a:xfrm>
          <a:custGeom>
            <a:avLst/>
            <a:gdLst/>
            <a:ahLst/>
            <a:cxnLst/>
            <a:rect r="r" b="b" t="t" l="l"/>
            <a:pathLst>
              <a:path h="5936760" w="6670517">
                <a:moveTo>
                  <a:pt x="6670517" y="0"/>
                </a:moveTo>
                <a:lnTo>
                  <a:pt x="0" y="0"/>
                </a:lnTo>
                <a:lnTo>
                  <a:pt x="0" y="5936759"/>
                </a:lnTo>
                <a:lnTo>
                  <a:pt x="6670517" y="5936759"/>
                </a:lnTo>
                <a:lnTo>
                  <a:pt x="6670517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2635929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9246742" y="0"/>
                </a:moveTo>
                <a:lnTo>
                  <a:pt x="0" y="0"/>
                </a:lnTo>
                <a:lnTo>
                  <a:pt x="0" y="8229600"/>
                </a:lnTo>
                <a:lnTo>
                  <a:pt x="9246742" y="8229600"/>
                </a:lnTo>
                <a:lnTo>
                  <a:pt x="9246742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617424" y="3284654"/>
            <a:ext cx="3624314" cy="2050074"/>
            <a:chOff x="0" y="0"/>
            <a:chExt cx="4832419" cy="2733432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1660398" y="1221809"/>
              <a:ext cx="1511623" cy="1511623"/>
              <a:chOff x="0" y="0"/>
              <a:chExt cx="812800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812800" y="310462"/>
                    </a:lnTo>
                    <a:lnTo>
                      <a:pt x="657569" y="812800"/>
                    </a:lnTo>
                    <a:lnTo>
                      <a:pt x="155231" y="812800"/>
                    </a:lnTo>
                    <a:lnTo>
                      <a:pt x="0" y="310462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127000" y="165100"/>
                <a:ext cx="558800" cy="596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0" id="10"/>
            <p:cNvSpPr txBox="true"/>
            <p:nvPr/>
          </p:nvSpPr>
          <p:spPr>
            <a:xfrm rot="0">
              <a:off x="1912798" y="1392623"/>
              <a:ext cx="1006822" cy="11509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279"/>
                </a:lnSpc>
              </a:pPr>
              <a:r>
                <a:rPr lang="en-US" sz="5199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01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85725"/>
              <a:ext cx="4832419" cy="9781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160"/>
                </a:lnSpc>
              </a:pPr>
              <a:r>
                <a:rPr lang="en-US" sz="4400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pendahuluan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3035584" y="3284654"/>
            <a:ext cx="3624314" cy="2013839"/>
            <a:chOff x="0" y="0"/>
            <a:chExt cx="4832419" cy="2685118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1660398" y="1173496"/>
              <a:ext cx="1511623" cy="1511623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812800" y="310462"/>
                    </a:lnTo>
                    <a:lnTo>
                      <a:pt x="657569" y="812800"/>
                    </a:lnTo>
                    <a:lnTo>
                      <a:pt x="155231" y="812800"/>
                    </a:lnTo>
                    <a:lnTo>
                      <a:pt x="0" y="310462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127000" y="165100"/>
                <a:ext cx="558800" cy="596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6" id="16"/>
            <p:cNvSpPr txBox="true"/>
            <p:nvPr/>
          </p:nvSpPr>
          <p:spPr>
            <a:xfrm rot="0">
              <a:off x="1837789" y="1306210"/>
              <a:ext cx="1006822" cy="11509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279"/>
                </a:lnSpc>
              </a:pPr>
              <a:r>
                <a:rPr lang="en-US" sz="5199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05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-85725"/>
              <a:ext cx="4832419" cy="9781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160"/>
                </a:lnSpc>
              </a:pPr>
              <a:r>
                <a:rPr lang="en-US" sz="4400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kesimpulan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3548198" y="6182958"/>
            <a:ext cx="3718176" cy="2050074"/>
            <a:chOff x="0" y="0"/>
            <a:chExt cx="4957568" cy="2733432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1722973" y="1221809"/>
              <a:ext cx="1511623" cy="1511623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812800" y="310462"/>
                    </a:lnTo>
                    <a:lnTo>
                      <a:pt x="657569" y="812800"/>
                    </a:lnTo>
                    <a:lnTo>
                      <a:pt x="155231" y="812800"/>
                    </a:lnTo>
                    <a:lnTo>
                      <a:pt x="0" y="310462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127000" y="165100"/>
                <a:ext cx="558800" cy="596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1975373" y="1354523"/>
              <a:ext cx="1006822" cy="11509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279"/>
                </a:lnSpc>
              </a:pPr>
              <a:r>
                <a:rPr lang="en-US" sz="5199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02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-47625"/>
              <a:ext cx="4957568" cy="6665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37"/>
                </a:lnSpc>
              </a:pPr>
              <a:r>
                <a:rPr lang="en-US" sz="3098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desain &amp; komponen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6953820" y="3250626"/>
            <a:ext cx="3624314" cy="1956390"/>
            <a:chOff x="0" y="0"/>
            <a:chExt cx="4832419" cy="2608521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1660398" y="1096898"/>
              <a:ext cx="1511623" cy="1511623"/>
              <a:chOff x="0" y="0"/>
              <a:chExt cx="812800" cy="81280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812800" y="310462"/>
                    </a:lnTo>
                    <a:lnTo>
                      <a:pt x="657569" y="812800"/>
                    </a:lnTo>
                    <a:lnTo>
                      <a:pt x="155231" y="812800"/>
                    </a:lnTo>
                    <a:lnTo>
                      <a:pt x="0" y="310462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127000" y="165100"/>
                <a:ext cx="558800" cy="596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1887795" y="1301531"/>
              <a:ext cx="1056828" cy="11509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279"/>
                </a:lnSpc>
              </a:pPr>
              <a:r>
                <a:rPr lang="en-US" sz="5199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03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-85725"/>
              <a:ext cx="4832419" cy="9781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160"/>
                </a:lnSpc>
              </a:pPr>
              <a:r>
                <a:rPr lang="en-US" sz="4400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cara kerja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0114471" y="6182958"/>
            <a:ext cx="3624314" cy="2209906"/>
            <a:chOff x="0" y="0"/>
            <a:chExt cx="4832419" cy="2946541"/>
          </a:xfrm>
        </p:grpSpPr>
        <p:grpSp>
          <p:nvGrpSpPr>
            <p:cNvPr name="Group 31" id="31"/>
            <p:cNvGrpSpPr/>
            <p:nvPr/>
          </p:nvGrpSpPr>
          <p:grpSpPr>
            <a:xfrm rot="0">
              <a:off x="1660398" y="1434918"/>
              <a:ext cx="1511623" cy="1511623"/>
              <a:chOff x="0" y="0"/>
              <a:chExt cx="812800" cy="81280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812800" y="310462"/>
                    </a:lnTo>
                    <a:lnTo>
                      <a:pt x="657569" y="812800"/>
                    </a:lnTo>
                    <a:lnTo>
                      <a:pt x="155231" y="812800"/>
                    </a:lnTo>
                    <a:lnTo>
                      <a:pt x="0" y="310462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127000" y="165100"/>
                <a:ext cx="558800" cy="596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34" id="34"/>
            <p:cNvSpPr txBox="true"/>
            <p:nvPr/>
          </p:nvSpPr>
          <p:spPr>
            <a:xfrm rot="0">
              <a:off x="1874698" y="1593032"/>
              <a:ext cx="1006822" cy="11509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279"/>
                </a:lnSpc>
              </a:pPr>
              <a:r>
                <a:rPr lang="en-US" sz="5199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04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0" y="-85725"/>
              <a:ext cx="4832419" cy="9781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160"/>
                </a:lnSpc>
              </a:pPr>
              <a:r>
                <a:rPr lang="en-US" sz="4400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implementasi</a:t>
              </a:r>
            </a:p>
          </p:txBody>
        </p:sp>
      </p:grpSp>
      <p:sp>
        <p:nvSpPr>
          <p:cNvPr name="Freeform 36" id="36"/>
          <p:cNvSpPr/>
          <p:nvPr/>
        </p:nvSpPr>
        <p:spPr>
          <a:xfrm flipH="false" flipV="false" rot="0">
            <a:off x="7991399" y="9111998"/>
            <a:ext cx="2305202" cy="2326350"/>
          </a:xfrm>
          <a:custGeom>
            <a:avLst/>
            <a:gdLst/>
            <a:ahLst/>
            <a:cxnLst/>
            <a:rect r="r" b="b" t="t" l="l"/>
            <a:pathLst>
              <a:path h="2326350" w="2305202">
                <a:moveTo>
                  <a:pt x="0" y="0"/>
                </a:moveTo>
                <a:lnTo>
                  <a:pt x="2305202" y="0"/>
                </a:lnTo>
                <a:lnTo>
                  <a:pt x="2305202" y="2326350"/>
                </a:lnTo>
                <a:lnTo>
                  <a:pt x="0" y="23263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3997795" y="866775"/>
            <a:ext cx="9740990" cy="1533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b="true" sz="9000">
                <a:solidFill>
                  <a:srgbClr val="FFFFFF"/>
                </a:solidFill>
                <a:latin typeface="Open Sans 2 Ultra-Bold"/>
                <a:ea typeface="Open Sans 2 Ultra-Bold"/>
                <a:cs typeface="Open Sans 2 Ultra-Bold"/>
                <a:sym typeface="Open Sans 2 Ultra-Bold"/>
              </a:rPr>
              <a:t>TABLE CONTENT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594671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0" y="0"/>
                </a:moveTo>
                <a:lnTo>
                  <a:pt x="9246742" y="0"/>
                </a:lnTo>
                <a:lnTo>
                  <a:pt x="924674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333333" y="7656968"/>
            <a:ext cx="1752082" cy="2408099"/>
            <a:chOff x="0" y="0"/>
            <a:chExt cx="812800" cy="11171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1117130"/>
            </a:xfrm>
            <a:custGeom>
              <a:avLst/>
              <a:gdLst/>
              <a:ahLst/>
              <a:cxnLst/>
              <a:rect r="r" b="b" t="t" l="l"/>
              <a:pathLst>
                <a:path h="1117130" w="812800">
                  <a:moveTo>
                    <a:pt x="406400" y="0"/>
                  </a:moveTo>
                  <a:lnTo>
                    <a:pt x="812800" y="426705"/>
                  </a:lnTo>
                  <a:lnTo>
                    <a:pt x="657569" y="1117130"/>
                  </a:lnTo>
                  <a:lnTo>
                    <a:pt x="155231" y="1117130"/>
                  </a:lnTo>
                  <a:lnTo>
                    <a:pt x="0" y="42670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27000" y="241182"/>
              <a:ext cx="558800" cy="8061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true" flipV="false" rot="0">
            <a:off x="12635929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9246742" y="0"/>
                </a:moveTo>
                <a:lnTo>
                  <a:pt x="0" y="0"/>
                </a:lnTo>
                <a:lnTo>
                  <a:pt x="0" y="8229600"/>
                </a:lnTo>
                <a:lnTo>
                  <a:pt x="9246742" y="8229600"/>
                </a:lnTo>
                <a:lnTo>
                  <a:pt x="9246742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838474" y="5360264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0" y="0"/>
                </a:moveTo>
                <a:lnTo>
                  <a:pt x="2416769" y="0"/>
                </a:lnTo>
                <a:lnTo>
                  <a:pt x="2416769" y="2438941"/>
                </a:lnTo>
                <a:lnTo>
                  <a:pt x="0" y="24389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17259300" y="4648355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2416769" y="0"/>
                </a:moveTo>
                <a:lnTo>
                  <a:pt x="0" y="0"/>
                </a:lnTo>
                <a:lnTo>
                  <a:pt x="0" y="2438941"/>
                </a:lnTo>
                <a:lnTo>
                  <a:pt x="2416769" y="2438941"/>
                </a:lnTo>
                <a:lnTo>
                  <a:pt x="241676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48640" y="8982682"/>
            <a:ext cx="2305202" cy="2326350"/>
          </a:xfrm>
          <a:custGeom>
            <a:avLst/>
            <a:gdLst/>
            <a:ahLst/>
            <a:cxnLst/>
            <a:rect r="r" b="b" t="t" l="l"/>
            <a:pathLst>
              <a:path h="2326350" w="2305202">
                <a:moveTo>
                  <a:pt x="0" y="0"/>
                </a:moveTo>
                <a:lnTo>
                  <a:pt x="2305202" y="0"/>
                </a:lnTo>
                <a:lnTo>
                  <a:pt x="2305202" y="2326350"/>
                </a:lnTo>
                <a:lnTo>
                  <a:pt x="0" y="23263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997795" y="866775"/>
            <a:ext cx="9740990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b="true" sz="9000">
                <a:solidFill>
                  <a:srgbClr val="FFFFFF"/>
                </a:solidFill>
                <a:latin typeface="Open Sans 2 Ultra-Bold"/>
                <a:ea typeface="Open Sans 2 Ultra-Bold"/>
                <a:cs typeface="Open Sans 2 Ultra-Bold"/>
                <a:sym typeface="Open Sans 2 Ultra-Bold"/>
              </a:rPr>
              <a:t>PENDAHULUAN</a:t>
            </a:r>
          </a:p>
        </p:txBody>
      </p:sp>
      <p:sp>
        <p:nvSpPr>
          <p:cNvPr name="Freeform 11" id="11"/>
          <p:cNvSpPr/>
          <p:nvPr/>
        </p:nvSpPr>
        <p:spPr>
          <a:xfrm flipH="true" flipV="false" rot="0">
            <a:off x="12292417" y="0"/>
            <a:ext cx="4597542" cy="4114800"/>
          </a:xfrm>
          <a:custGeom>
            <a:avLst/>
            <a:gdLst/>
            <a:ahLst/>
            <a:cxnLst/>
            <a:rect r="r" b="b" t="t" l="l"/>
            <a:pathLst>
              <a:path h="4114800" w="4597542">
                <a:moveTo>
                  <a:pt x="4597542" y="0"/>
                </a:moveTo>
                <a:lnTo>
                  <a:pt x="0" y="0"/>
                </a:lnTo>
                <a:lnTo>
                  <a:pt x="0" y="4114800"/>
                </a:lnTo>
                <a:lnTo>
                  <a:pt x="4597542" y="4114800"/>
                </a:lnTo>
                <a:lnTo>
                  <a:pt x="459754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942968" y="-303461"/>
            <a:ext cx="4597542" cy="4114800"/>
          </a:xfrm>
          <a:custGeom>
            <a:avLst/>
            <a:gdLst/>
            <a:ahLst/>
            <a:cxnLst/>
            <a:rect r="r" b="b" t="t" l="l"/>
            <a:pathLst>
              <a:path h="4114800" w="4597542">
                <a:moveTo>
                  <a:pt x="0" y="0"/>
                </a:moveTo>
                <a:lnTo>
                  <a:pt x="4597542" y="0"/>
                </a:lnTo>
                <a:lnTo>
                  <a:pt x="45975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-2634470" y="-2534555"/>
            <a:ext cx="6876209" cy="6119826"/>
          </a:xfrm>
          <a:custGeom>
            <a:avLst/>
            <a:gdLst/>
            <a:ahLst/>
            <a:cxnLst/>
            <a:rect r="r" b="b" t="t" l="l"/>
            <a:pathLst>
              <a:path h="6119826" w="6876209">
                <a:moveTo>
                  <a:pt x="0" y="0"/>
                </a:moveTo>
                <a:lnTo>
                  <a:pt x="6876209" y="0"/>
                </a:lnTo>
                <a:lnTo>
                  <a:pt x="6876209" y="6119825"/>
                </a:lnTo>
                <a:lnTo>
                  <a:pt x="0" y="6119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14027841" y="-2351489"/>
            <a:ext cx="6670517" cy="5936760"/>
          </a:xfrm>
          <a:custGeom>
            <a:avLst/>
            <a:gdLst/>
            <a:ahLst/>
            <a:cxnLst/>
            <a:rect r="r" b="b" t="t" l="l"/>
            <a:pathLst>
              <a:path h="5936760" w="6670517">
                <a:moveTo>
                  <a:pt x="6670517" y="0"/>
                </a:moveTo>
                <a:lnTo>
                  <a:pt x="0" y="0"/>
                </a:lnTo>
                <a:lnTo>
                  <a:pt x="0" y="5936759"/>
                </a:lnTo>
                <a:lnTo>
                  <a:pt x="6670517" y="5936759"/>
                </a:lnTo>
                <a:lnTo>
                  <a:pt x="6670517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5333333" y="8063052"/>
            <a:ext cx="1752082" cy="1048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000000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01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4062453" y="2944616"/>
            <a:ext cx="10593393" cy="1733446"/>
            <a:chOff x="0" y="0"/>
            <a:chExt cx="14124524" cy="2311262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568599"/>
              <a:ext cx="14124524" cy="17426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Flip-flop adalah rangkaian dasar logika digital yang menyimpan 1 bit informasi.</a:t>
              </a:r>
            </a:p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Umum digunakan pada memori, counter, dan sistem digital.</a:t>
              </a:r>
            </a:p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Dalam praktikum ini, flip-flop dibuat menggunakan transistor, resistor, kapasitor, dan LED.</a:t>
              </a:r>
            </a:p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Tujuannya untuk memahami konsep logika digital melalui penerapan rangkaian nyata.</a:t>
              </a:r>
            </a:p>
            <a:p>
              <a:pPr algn="l">
                <a:lnSpc>
                  <a:spcPts val="2087"/>
                </a:lnSpc>
              </a:pP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66675"/>
              <a:ext cx="4268244" cy="6638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40"/>
                </a:lnSpc>
              </a:pPr>
              <a:r>
                <a:rPr lang="en-US" sz="2957" b="true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Latar Belakang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0035965" y="4563745"/>
            <a:ext cx="6853994" cy="1733446"/>
            <a:chOff x="0" y="0"/>
            <a:chExt cx="9138658" cy="2311262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568599"/>
              <a:ext cx="9138658" cy="17426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Membuat flip-flop transistor sederhana sebagai multivibrator astabil.</a:t>
              </a:r>
            </a:p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Me</a:t>
              </a: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njelaskan cara kerja flip-flop secara logika digital dan elektronik.</a:t>
              </a:r>
            </a:p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Membuat dokumentasi berupa buku dan video tutorial.</a:t>
              </a:r>
            </a:p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Melakukan simulasi rangkaian untuk verifikasi cara kerja.</a:t>
              </a:r>
            </a:p>
            <a:p>
              <a:pPr algn="l">
                <a:lnSpc>
                  <a:spcPts val="2087"/>
                </a:lnSpc>
              </a:pP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-66675"/>
              <a:ext cx="2761581" cy="6638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40"/>
                </a:lnSpc>
              </a:pPr>
              <a:r>
                <a:rPr lang="en-US" sz="2957" b="true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Tujuan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787451" y="5863830"/>
            <a:ext cx="6660019" cy="1733446"/>
            <a:chOff x="0" y="0"/>
            <a:chExt cx="8880025" cy="2311262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568599"/>
              <a:ext cx="8880025" cy="17426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Flip-flop adalah rangkaian bistabil d</a:t>
              </a: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e</a:t>
              </a: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ngan dua keadaan stabil:</a:t>
              </a:r>
            </a:p>
            <a:p>
              <a:pPr algn="l" marL="643861" indent="-214620" lvl="2">
                <a:lnSpc>
                  <a:spcPts val="2087"/>
                </a:lnSpc>
                <a:buFont typeface="Arial"/>
                <a:buChar char="⚬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Q = 1, Q’ = 0</a:t>
              </a:r>
            </a:p>
            <a:p>
              <a:pPr algn="l" marL="643861" indent="-214620" lvl="2">
                <a:lnSpc>
                  <a:spcPts val="2087"/>
                </a:lnSpc>
                <a:buFont typeface="Arial"/>
                <a:buChar char="⚬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Q = 0, Q’ = 1</a:t>
              </a:r>
            </a:p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Jenis yang digunakan: Astable Multivibrator</a:t>
              </a:r>
            </a:p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LED bergantian menyala karena transistor bergantian aktif.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-66675"/>
              <a:ext cx="2683426" cy="6638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40"/>
                </a:lnSpc>
              </a:pPr>
              <a:r>
                <a:rPr lang="en-US" sz="2957" b="true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Dasar Teori</a:t>
              </a:r>
            </a:p>
          </p:txBody>
        </p:sp>
      </p:grpSp>
      <p:sp>
        <p:nvSpPr>
          <p:cNvPr name="Freeform 25" id="25"/>
          <p:cNvSpPr/>
          <p:nvPr/>
        </p:nvSpPr>
        <p:spPr>
          <a:xfrm flipH="true" flipV="true" rot="0">
            <a:off x="10203333" y="6341154"/>
            <a:ext cx="4597542" cy="4114800"/>
          </a:xfrm>
          <a:custGeom>
            <a:avLst/>
            <a:gdLst/>
            <a:ahLst/>
            <a:cxnLst/>
            <a:rect r="r" b="b" t="t" l="l"/>
            <a:pathLst>
              <a:path h="4114800" w="4597542">
                <a:moveTo>
                  <a:pt x="459754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97542" y="0"/>
                </a:lnTo>
                <a:lnTo>
                  <a:pt x="4597542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594671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0" y="0"/>
                </a:moveTo>
                <a:lnTo>
                  <a:pt x="9246742" y="0"/>
                </a:lnTo>
                <a:lnTo>
                  <a:pt x="924674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333333" y="7656968"/>
            <a:ext cx="1752082" cy="2408099"/>
            <a:chOff x="0" y="0"/>
            <a:chExt cx="812800" cy="11171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1117130"/>
            </a:xfrm>
            <a:custGeom>
              <a:avLst/>
              <a:gdLst/>
              <a:ahLst/>
              <a:cxnLst/>
              <a:rect r="r" b="b" t="t" l="l"/>
              <a:pathLst>
                <a:path h="1117130" w="812800">
                  <a:moveTo>
                    <a:pt x="406400" y="0"/>
                  </a:moveTo>
                  <a:lnTo>
                    <a:pt x="812800" y="426705"/>
                  </a:lnTo>
                  <a:lnTo>
                    <a:pt x="657569" y="1117130"/>
                  </a:lnTo>
                  <a:lnTo>
                    <a:pt x="155231" y="1117130"/>
                  </a:lnTo>
                  <a:lnTo>
                    <a:pt x="0" y="42670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27000" y="241182"/>
              <a:ext cx="558800" cy="8061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5333333" y="8063052"/>
            <a:ext cx="1752082" cy="1048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000000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02</a:t>
            </a:r>
          </a:p>
        </p:txBody>
      </p:sp>
      <p:sp>
        <p:nvSpPr>
          <p:cNvPr name="Freeform 7" id="7"/>
          <p:cNvSpPr/>
          <p:nvPr/>
        </p:nvSpPr>
        <p:spPr>
          <a:xfrm flipH="true" flipV="false" rot="0">
            <a:off x="12635929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9246742" y="0"/>
                </a:moveTo>
                <a:lnTo>
                  <a:pt x="0" y="0"/>
                </a:lnTo>
                <a:lnTo>
                  <a:pt x="0" y="8229600"/>
                </a:lnTo>
                <a:lnTo>
                  <a:pt x="9246742" y="8229600"/>
                </a:lnTo>
                <a:lnTo>
                  <a:pt x="9246742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1388069" y="4648355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0" y="0"/>
                </a:moveTo>
                <a:lnTo>
                  <a:pt x="2416769" y="0"/>
                </a:lnTo>
                <a:lnTo>
                  <a:pt x="2416769" y="2438941"/>
                </a:lnTo>
                <a:lnTo>
                  <a:pt x="0" y="24389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17259300" y="4648355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2416769" y="0"/>
                </a:moveTo>
                <a:lnTo>
                  <a:pt x="0" y="0"/>
                </a:lnTo>
                <a:lnTo>
                  <a:pt x="0" y="2438941"/>
                </a:lnTo>
                <a:lnTo>
                  <a:pt x="2416769" y="2438941"/>
                </a:lnTo>
                <a:lnTo>
                  <a:pt x="241676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991399" y="9111998"/>
            <a:ext cx="2305202" cy="2326350"/>
          </a:xfrm>
          <a:custGeom>
            <a:avLst/>
            <a:gdLst/>
            <a:ahLst/>
            <a:cxnLst/>
            <a:rect r="r" b="b" t="t" l="l"/>
            <a:pathLst>
              <a:path h="2326350" w="2305202">
                <a:moveTo>
                  <a:pt x="0" y="0"/>
                </a:moveTo>
                <a:lnTo>
                  <a:pt x="2305202" y="0"/>
                </a:lnTo>
                <a:lnTo>
                  <a:pt x="2305202" y="2326350"/>
                </a:lnTo>
                <a:lnTo>
                  <a:pt x="0" y="23263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-2634470" y="-2534555"/>
            <a:ext cx="6876209" cy="6119826"/>
          </a:xfrm>
          <a:custGeom>
            <a:avLst/>
            <a:gdLst/>
            <a:ahLst/>
            <a:cxnLst/>
            <a:rect r="r" b="b" t="t" l="l"/>
            <a:pathLst>
              <a:path h="6119826" w="6876209">
                <a:moveTo>
                  <a:pt x="0" y="0"/>
                </a:moveTo>
                <a:lnTo>
                  <a:pt x="6876209" y="0"/>
                </a:lnTo>
                <a:lnTo>
                  <a:pt x="6876209" y="6119825"/>
                </a:lnTo>
                <a:lnTo>
                  <a:pt x="0" y="6119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0">
            <a:off x="14027841" y="-2351489"/>
            <a:ext cx="6670517" cy="5936760"/>
          </a:xfrm>
          <a:custGeom>
            <a:avLst/>
            <a:gdLst/>
            <a:ahLst/>
            <a:cxnLst/>
            <a:rect r="r" b="b" t="t" l="l"/>
            <a:pathLst>
              <a:path h="5936760" w="6670517">
                <a:moveTo>
                  <a:pt x="6670517" y="0"/>
                </a:moveTo>
                <a:lnTo>
                  <a:pt x="0" y="0"/>
                </a:lnTo>
                <a:lnTo>
                  <a:pt x="0" y="5936759"/>
                </a:lnTo>
                <a:lnTo>
                  <a:pt x="6670517" y="5936759"/>
                </a:lnTo>
                <a:lnTo>
                  <a:pt x="6670517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aphicFrame>
        <p:nvGraphicFramePr>
          <p:cNvPr name="Object 13" id="13"/>
          <p:cNvGraphicFramePr/>
          <p:nvPr/>
        </p:nvGraphicFramePr>
        <p:xfrm>
          <a:off x="2733675" y="4648355"/>
          <a:ext cx="5657850" cy="3143250"/>
        </p:xfrm>
        <a:graphic>
          <a:graphicData uri="http://schemas.openxmlformats.org/presentationml/2006/ole">
            <p:oleObj imgW="6781800" imgH="4267200" r:id="rId6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graphicFrame>
        <p:nvGraphicFramePr>
          <p:cNvPr name="Object 14" id="14"/>
          <p:cNvGraphicFramePr/>
          <p:nvPr/>
        </p:nvGraphicFramePr>
        <p:xfrm>
          <a:off x="10399395" y="4137916"/>
          <a:ext cx="5657850" cy="4400550"/>
        </p:xfrm>
        <a:graphic>
          <a:graphicData uri="http://schemas.openxmlformats.org/presentationml/2006/ole">
            <p:oleObj imgW="6781800" imgH="5524500" r:id="rId8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TextBox 15" id="15"/>
          <p:cNvSpPr txBox="true"/>
          <p:nvPr/>
        </p:nvSpPr>
        <p:spPr>
          <a:xfrm rot="0">
            <a:off x="0" y="866775"/>
            <a:ext cx="18288000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b="true" sz="9000">
                <a:solidFill>
                  <a:srgbClr val="FFFFFF"/>
                </a:solidFill>
                <a:latin typeface="Open Sans 2 Ultra-Bold"/>
                <a:ea typeface="Open Sans 2 Ultra-Bold"/>
                <a:cs typeface="Open Sans 2 Ultra-Bold"/>
                <a:sym typeface="Open Sans 2 Ultra-Bold"/>
              </a:rPr>
              <a:t>DESAIN &amp; KOMPONEN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733675" y="3598903"/>
            <a:ext cx="4527873" cy="1049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87"/>
              </a:lnSpc>
            </a:pPr>
            <a:r>
              <a:rPr lang="en-US" sz="149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Rangkaian ini tidak memerlukan input eksternal, sehingga tabel kebenaran berbasis waktu sebagai berikut</a:t>
            </a:r>
          </a:p>
          <a:p>
            <a:pPr algn="l">
              <a:lnSpc>
                <a:spcPts val="2087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2733675" y="3112922"/>
            <a:ext cx="4162746" cy="514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40"/>
              </a:lnSpc>
            </a:pPr>
            <a:r>
              <a:rPr lang="en-US" sz="2957" b="true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Tabel Kebenaran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399395" y="3518595"/>
            <a:ext cx="4162746" cy="514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40"/>
              </a:lnSpc>
            </a:pPr>
            <a:r>
              <a:rPr lang="en-US" sz="2957" b="true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Daftar Komponen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594671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0" y="0"/>
                </a:moveTo>
                <a:lnTo>
                  <a:pt x="9246742" y="0"/>
                </a:lnTo>
                <a:lnTo>
                  <a:pt x="924674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333333" y="7656968"/>
            <a:ext cx="1752082" cy="2408099"/>
            <a:chOff x="0" y="0"/>
            <a:chExt cx="812800" cy="11171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1117130"/>
            </a:xfrm>
            <a:custGeom>
              <a:avLst/>
              <a:gdLst/>
              <a:ahLst/>
              <a:cxnLst/>
              <a:rect r="r" b="b" t="t" l="l"/>
              <a:pathLst>
                <a:path h="1117130" w="812800">
                  <a:moveTo>
                    <a:pt x="406400" y="0"/>
                  </a:moveTo>
                  <a:lnTo>
                    <a:pt x="812800" y="426705"/>
                  </a:lnTo>
                  <a:lnTo>
                    <a:pt x="657569" y="1117130"/>
                  </a:lnTo>
                  <a:lnTo>
                    <a:pt x="155231" y="1117130"/>
                  </a:lnTo>
                  <a:lnTo>
                    <a:pt x="0" y="42670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27000" y="241182"/>
              <a:ext cx="558800" cy="8061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true" flipV="false" rot="0">
            <a:off x="12635929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9246742" y="0"/>
                </a:moveTo>
                <a:lnTo>
                  <a:pt x="0" y="0"/>
                </a:lnTo>
                <a:lnTo>
                  <a:pt x="0" y="8229600"/>
                </a:lnTo>
                <a:lnTo>
                  <a:pt x="9246742" y="8229600"/>
                </a:lnTo>
                <a:lnTo>
                  <a:pt x="9246742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100651" y="866775"/>
            <a:ext cx="7535278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b="true" sz="9000">
                <a:solidFill>
                  <a:srgbClr val="FFFFFF"/>
                </a:solidFill>
                <a:latin typeface="Open Sans 2 Ultra-Bold"/>
                <a:ea typeface="Open Sans 2 Ultra-Bold"/>
                <a:cs typeface="Open Sans 2 Ultra-Bold"/>
                <a:sym typeface="Open Sans 2 Ultra-Bold"/>
              </a:rPr>
              <a:t>CARA KERJA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333333" y="8063052"/>
            <a:ext cx="1752082" cy="1048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000000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03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-1388069" y="4648355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0" y="0"/>
                </a:moveTo>
                <a:lnTo>
                  <a:pt x="2416769" y="0"/>
                </a:lnTo>
                <a:lnTo>
                  <a:pt x="2416769" y="2438941"/>
                </a:lnTo>
                <a:lnTo>
                  <a:pt x="0" y="24389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17259300" y="4648355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2416769" y="0"/>
                </a:moveTo>
                <a:lnTo>
                  <a:pt x="0" y="0"/>
                </a:lnTo>
                <a:lnTo>
                  <a:pt x="0" y="2438941"/>
                </a:lnTo>
                <a:lnTo>
                  <a:pt x="2416769" y="2438941"/>
                </a:lnTo>
                <a:lnTo>
                  <a:pt x="241676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991399" y="9111998"/>
            <a:ext cx="2305202" cy="2326350"/>
          </a:xfrm>
          <a:custGeom>
            <a:avLst/>
            <a:gdLst/>
            <a:ahLst/>
            <a:cxnLst/>
            <a:rect r="r" b="b" t="t" l="l"/>
            <a:pathLst>
              <a:path h="2326350" w="2305202">
                <a:moveTo>
                  <a:pt x="0" y="0"/>
                </a:moveTo>
                <a:lnTo>
                  <a:pt x="2305202" y="0"/>
                </a:lnTo>
                <a:lnTo>
                  <a:pt x="2305202" y="2326350"/>
                </a:lnTo>
                <a:lnTo>
                  <a:pt x="0" y="23263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-2634470" y="-2534555"/>
            <a:ext cx="6876209" cy="6119826"/>
          </a:xfrm>
          <a:custGeom>
            <a:avLst/>
            <a:gdLst/>
            <a:ahLst/>
            <a:cxnLst/>
            <a:rect r="r" b="b" t="t" l="l"/>
            <a:pathLst>
              <a:path h="6119826" w="6876209">
                <a:moveTo>
                  <a:pt x="0" y="0"/>
                </a:moveTo>
                <a:lnTo>
                  <a:pt x="6876209" y="0"/>
                </a:lnTo>
                <a:lnTo>
                  <a:pt x="6876209" y="6119825"/>
                </a:lnTo>
                <a:lnTo>
                  <a:pt x="0" y="6119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false" rot="0">
            <a:off x="14027841" y="-2351489"/>
            <a:ext cx="6670517" cy="5936760"/>
          </a:xfrm>
          <a:custGeom>
            <a:avLst/>
            <a:gdLst/>
            <a:ahLst/>
            <a:cxnLst/>
            <a:rect r="r" b="b" t="t" l="l"/>
            <a:pathLst>
              <a:path h="5936760" w="6670517">
                <a:moveTo>
                  <a:pt x="6670517" y="0"/>
                </a:moveTo>
                <a:lnTo>
                  <a:pt x="0" y="0"/>
                </a:lnTo>
                <a:lnTo>
                  <a:pt x="0" y="5936759"/>
                </a:lnTo>
                <a:lnTo>
                  <a:pt x="6670517" y="5936759"/>
                </a:lnTo>
                <a:lnTo>
                  <a:pt x="6670517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6160932" y="5923522"/>
            <a:ext cx="8469434" cy="1733446"/>
            <a:chOff x="0" y="0"/>
            <a:chExt cx="11292578" cy="2311262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68599"/>
              <a:ext cx="11292578" cy="17426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Transistor bekerja sebagai saklar.</a:t>
              </a:r>
            </a:p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Resistor m</a:t>
              </a: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e</a:t>
              </a: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ngontrol arus basis sehingga transistor tidak terbakar.</a:t>
              </a:r>
            </a:p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K</a:t>
              </a: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apasitor mengisi dan mengosongkan arus, menentukan durasi LED menyala.</a:t>
              </a:r>
            </a:p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Rangkaian cross-coupled memastikan kedua LED bergantian aktif tanpa input eksternal.</a:t>
              </a:r>
            </a:p>
            <a:p>
              <a:pPr algn="l">
                <a:lnSpc>
                  <a:spcPts val="2087"/>
                </a:lnSpc>
              </a:pP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3412467" cy="6638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40"/>
                </a:lnSpc>
              </a:pPr>
              <a:r>
                <a:rPr lang="en-US" sz="2957" b="true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Elektronik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2492165" y="3222625"/>
            <a:ext cx="9917234" cy="1468758"/>
            <a:chOff x="0" y="0"/>
            <a:chExt cx="13222978" cy="1958345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68599"/>
              <a:ext cx="13222978" cy="1389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Ketika Q1 ON, LED1 menyala → Q2 OFF.</a:t>
              </a:r>
            </a:p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Set</a:t>
              </a: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elah beberapa saat, Q2 akan ON, Q1 OFF → LED2 menyala.</a:t>
              </a:r>
            </a:p>
            <a:p>
              <a:pPr algn="l" marL="321931" indent="-160965" lvl="1">
                <a:lnSpc>
                  <a:spcPts val="2087"/>
                </a:lnSpc>
                <a:buFont typeface="Arial"/>
                <a:buChar char="•"/>
              </a:pPr>
              <a:r>
                <a:rPr lang="en-US" sz="1491">
                  <a:solidFill>
                    <a:srgbClr val="FFFFFF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Proses ini berulang terus, sehingga LED menyala bergantian, meniru fungsi flip-flop.</a:t>
              </a:r>
            </a:p>
            <a:p>
              <a:pPr algn="l">
                <a:lnSpc>
                  <a:spcPts val="2087"/>
                </a:lnSpc>
              </a:pP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3995809" cy="6638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40"/>
                </a:lnSpc>
              </a:pPr>
              <a:r>
                <a:rPr lang="en-US" sz="2957" b="true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Logika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594671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0" y="0"/>
                </a:moveTo>
                <a:lnTo>
                  <a:pt x="9246742" y="0"/>
                </a:lnTo>
                <a:lnTo>
                  <a:pt x="924674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333333" y="7656968"/>
            <a:ext cx="1752082" cy="2408099"/>
            <a:chOff x="0" y="0"/>
            <a:chExt cx="812800" cy="11171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1117130"/>
            </a:xfrm>
            <a:custGeom>
              <a:avLst/>
              <a:gdLst/>
              <a:ahLst/>
              <a:cxnLst/>
              <a:rect r="r" b="b" t="t" l="l"/>
              <a:pathLst>
                <a:path h="1117130" w="812800">
                  <a:moveTo>
                    <a:pt x="406400" y="0"/>
                  </a:moveTo>
                  <a:lnTo>
                    <a:pt x="812800" y="426705"/>
                  </a:lnTo>
                  <a:lnTo>
                    <a:pt x="657569" y="1117130"/>
                  </a:lnTo>
                  <a:lnTo>
                    <a:pt x="155231" y="1117130"/>
                  </a:lnTo>
                  <a:lnTo>
                    <a:pt x="0" y="42670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27000" y="241182"/>
              <a:ext cx="558800" cy="8061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true" flipV="false" rot="0">
            <a:off x="12635929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9246742" y="0"/>
                </a:moveTo>
                <a:lnTo>
                  <a:pt x="0" y="0"/>
                </a:lnTo>
                <a:lnTo>
                  <a:pt x="0" y="8229600"/>
                </a:lnTo>
                <a:lnTo>
                  <a:pt x="9246742" y="8229600"/>
                </a:lnTo>
                <a:lnTo>
                  <a:pt x="9246742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240981" y="866775"/>
            <a:ext cx="9806038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b="true" sz="9000">
                <a:solidFill>
                  <a:srgbClr val="FFFFFF"/>
                </a:solidFill>
                <a:latin typeface="Open Sans 2 Ultra-Bold"/>
                <a:ea typeface="Open Sans 2 Ultra-Bold"/>
                <a:cs typeface="Open Sans 2 Ultra-Bold"/>
                <a:sym typeface="Open Sans 2 Ultra-Bold"/>
              </a:rPr>
              <a:t>IMPLEMENTASI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-1769069" y="6116521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0" y="0"/>
                </a:moveTo>
                <a:lnTo>
                  <a:pt x="2416769" y="0"/>
                </a:lnTo>
                <a:lnTo>
                  <a:pt x="2416769" y="2438941"/>
                </a:lnTo>
                <a:lnTo>
                  <a:pt x="0" y="24389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17259300" y="4648355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2416769" y="0"/>
                </a:moveTo>
                <a:lnTo>
                  <a:pt x="0" y="0"/>
                </a:lnTo>
                <a:lnTo>
                  <a:pt x="0" y="2438941"/>
                </a:lnTo>
                <a:lnTo>
                  <a:pt x="2416769" y="2438941"/>
                </a:lnTo>
                <a:lnTo>
                  <a:pt x="241676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505999" y="9258300"/>
            <a:ext cx="2305202" cy="2326350"/>
          </a:xfrm>
          <a:custGeom>
            <a:avLst/>
            <a:gdLst/>
            <a:ahLst/>
            <a:cxnLst/>
            <a:rect r="r" b="b" t="t" l="l"/>
            <a:pathLst>
              <a:path h="2326350" w="2305202">
                <a:moveTo>
                  <a:pt x="0" y="0"/>
                </a:moveTo>
                <a:lnTo>
                  <a:pt x="2305202" y="0"/>
                </a:lnTo>
                <a:lnTo>
                  <a:pt x="2305202" y="2326350"/>
                </a:lnTo>
                <a:lnTo>
                  <a:pt x="0" y="23263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-2634470" y="-2534555"/>
            <a:ext cx="6876209" cy="6119826"/>
          </a:xfrm>
          <a:custGeom>
            <a:avLst/>
            <a:gdLst/>
            <a:ahLst/>
            <a:cxnLst/>
            <a:rect r="r" b="b" t="t" l="l"/>
            <a:pathLst>
              <a:path h="6119826" w="6876209">
                <a:moveTo>
                  <a:pt x="0" y="0"/>
                </a:moveTo>
                <a:lnTo>
                  <a:pt x="6876209" y="0"/>
                </a:lnTo>
                <a:lnTo>
                  <a:pt x="6876209" y="6119825"/>
                </a:lnTo>
                <a:lnTo>
                  <a:pt x="0" y="6119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0">
            <a:off x="14027841" y="-2351489"/>
            <a:ext cx="6670517" cy="5936760"/>
          </a:xfrm>
          <a:custGeom>
            <a:avLst/>
            <a:gdLst/>
            <a:ahLst/>
            <a:cxnLst/>
            <a:rect r="r" b="b" t="t" l="l"/>
            <a:pathLst>
              <a:path h="5936760" w="6670517">
                <a:moveTo>
                  <a:pt x="6670517" y="0"/>
                </a:moveTo>
                <a:lnTo>
                  <a:pt x="0" y="0"/>
                </a:lnTo>
                <a:lnTo>
                  <a:pt x="0" y="5936759"/>
                </a:lnTo>
                <a:lnTo>
                  <a:pt x="6670517" y="5936759"/>
                </a:lnTo>
                <a:lnTo>
                  <a:pt x="6670517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612081" y="5043588"/>
            <a:ext cx="3379318" cy="1072934"/>
          </a:xfrm>
          <a:custGeom>
            <a:avLst/>
            <a:gdLst/>
            <a:ahLst/>
            <a:cxnLst/>
            <a:rect r="r" b="b" t="t" l="l"/>
            <a:pathLst>
              <a:path h="1072934" w="3379318">
                <a:moveTo>
                  <a:pt x="0" y="0"/>
                </a:moveTo>
                <a:lnTo>
                  <a:pt x="3379318" y="0"/>
                </a:lnTo>
                <a:lnTo>
                  <a:pt x="3379318" y="1072933"/>
                </a:lnTo>
                <a:lnTo>
                  <a:pt x="0" y="10729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232660" y="4247270"/>
            <a:ext cx="2688803" cy="2688803"/>
          </a:xfrm>
          <a:custGeom>
            <a:avLst/>
            <a:gdLst/>
            <a:ahLst/>
            <a:cxnLst/>
            <a:rect r="r" b="b" t="t" l="l"/>
            <a:pathLst>
              <a:path h="2688803" w="2688803">
                <a:moveTo>
                  <a:pt x="0" y="0"/>
                </a:moveTo>
                <a:lnTo>
                  <a:pt x="2688803" y="0"/>
                </a:lnTo>
                <a:lnTo>
                  <a:pt x="2688803" y="2688803"/>
                </a:lnTo>
                <a:lnTo>
                  <a:pt x="0" y="26888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23226" y="5959949"/>
            <a:ext cx="3152049" cy="3152049"/>
          </a:xfrm>
          <a:custGeom>
            <a:avLst/>
            <a:gdLst/>
            <a:ahLst/>
            <a:cxnLst/>
            <a:rect r="r" b="b" t="t" l="l"/>
            <a:pathLst>
              <a:path h="3152049" w="3152049">
                <a:moveTo>
                  <a:pt x="0" y="0"/>
                </a:moveTo>
                <a:lnTo>
                  <a:pt x="3152049" y="0"/>
                </a:lnTo>
                <a:lnTo>
                  <a:pt x="3152049" y="3152049"/>
                </a:lnTo>
                <a:lnTo>
                  <a:pt x="0" y="31520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7098559" y="2614956"/>
            <a:ext cx="2976716" cy="2976716"/>
          </a:xfrm>
          <a:custGeom>
            <a:avLst/>
            <a:gdLst/>
            <a:ahLst/>
            <a:cxnLst/>
            <a:rect r="r" b="b" t="t" l="l"/>
            <a:pathLst>
              <a:path h="2976716" w="2976716">
                <a:moveTo>
                  <a:pt x="0" y="0"/>
                </a:moveTo>
                <a:lnTo>
                  <a:pt x="2976716" y="0"/>
                </a:lnTo>
                <a:lnTo>
                  <a:pt x="2976716" y="2976716"/>
                </a:lnTo>
                <a:lnTo>
                  <a:pt x="0" y="29767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1506096" y="3585270"/>
            <a:ext cx="4979681" cy="3750722"/>
          </a:xfrm>
          <a:custGeom>
            <a:avLst/>
            <a:gdLst/>
            <a:ahLst/>
            <a:cxnLst/>
            <a:rect r="r" b="b" t="t" l="l"/>
            <a:pathLst>
              <a:path h="3750722" w="4979681">
                <a:moveTo>
                  <a:pt x="0" y="0"/>
                </a:moveTo>
                <a:lnTo>
                  <a:pt x="4979682" y="0"/>
                </a:lnTo>
                <a:lnTo>
                  <a:pt x="4979682" y="3750722"/>
                </a:lnTo>
                <a:lnTo>
                  <a:pt x="0" y="375072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5333333" y="8063052"/>
            <a:ext cx="1752082" cy="1048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000000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04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036233" y="3164901"/>
            <a:ext cx="4173141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Simulasi Falstad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594671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0" y="0"/>
                </a:moveTo>
                <a:lnTo>
                  <a:pt x="9246742" y="0"/>
                </a:lnTo>
                <a:lnTo>
                  <a:pt x="924674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333333" y="7656968"/>
            <a:ext cx="1752082" cy="2408099"/>
            <a:chOff x="0" y="0"/>
            <a:chExt cx="812800" cy="11171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1117130"/>
            </a:xfrm>
            <a:custGeom>
              <a:avLst/>
              <a:gdLst/>
              <a:ahLst/>
              <a:cxnLst/>
              <a:rect r="r" b="b" t="t" l="l"/>
              <a:pathLst>
                <a:path h="1117130" w="812800">
                  <a:moveTo>
                    <a:pt x="406400" y="0"/>
                  </a:moveTo>
                  <a:lnTo>
                    <a:pt x="812800" y="426705"/>
                  </a:lnTo>
                  <a:lnTo>
                    <a:pt x="657569" y="1117130"/>
                  </a:lnTo>
                  <a:lnTo>
                    <a:pt x="155231" y="1117130"/>
                  </a:lnTo>
                  <a:lnTo>
                    <a:pt x="0" y="42670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27000" y="241182"/>
              <a:ext cx="558800" cy="8061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true" flipV="false" rot="0">
            <a:off x="12635929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9246742" y="0"/>
                </a:moveTo>
                <a:lnTo>
                  <a:pt x="0" y="0"/>
                </a:lnTo>
                <a:lnTo>
                  <a:pt x="0" y="8229600"/>
                </a:lnTo>
                <a:lnTo>
                  <a:pt x="9246742" y="8229600"/>
                </a:lnTo>
                <a:lnTo>
                  <a:pt x="9246742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477576" y="866775"/>
            <a:ext cx="8781428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b="true" sz="9000">
                <a:solidFill>
                  <a:srgbClr val="FFFFFF"/>
                </a:solidFill>
                <a:latin typeface="Open Sans 2 Ultra-Bold"/>
                <a:ea typeface="Open Sans 2 Ultra-Bold"/>
                <a:cs typeface="Open Sans 2 Ultra-Bold"/>
                <a:sym typeface="Open Sans 2 Ultra-Bold"/>
              </a:rPr>
              <a:t>KESIMPULAN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063782" y="2847702"/>
            <a:ext cx="10160437" cy="2891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99989" indent="-299994" lvl="1">
              <a:lnSpc>
                <a:spcPts val="3890"/>
              </a:lnSpc>
              <a:buAutoNum type="arabicPeriod" startAt="1"/>
            </a:pPr>
            <a:r>
              <a:rPr lang="en-US" sz="277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Flip-flop transistor berhasil dibuat dan bekerja sebagai multivibrator astabil.</a:t>
            </a:r>
          </a:p>
          <a:p>
            <a:pPr algn="l" marL="599989" indent="-299994" lvl="1">
              <a:lnSpc>
                <a:spcPts val="3890"/>
              </a:lnSpc>
              <a:buAutoNum type="arabicPeriod" startAt="1"/>
            </a:pPr>
            <a:r>
              <a:rPr lang="en-US" sz="277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LED menyala bergantian sesuai dengan logika dan teori elektronika.</a:t>
            </a:r>
          </a:p>
          <a:p>
            <a:pPr algn="l" marL="599989" indent="-299994" lvl="1">
              <a:lnSpc>
                <a:spcPts val="3890"/>
              </a:lnSpc>
              <a:buAutoNum type="arabicPeriod" startAt="1"/>
            </a:pPr>
            <a:r>
              <a:rPr lang="en-US" sz="277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Simulasi dan implementasi fisik membuktikan rangkaian berfungsi dengan baik.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333333" y="8063052"/>
            <a:ext cx="1752082" cy="1048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000000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05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-1388069" y="4648355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0" y="0"/>
                </a:moveTo>
                <a:lnTo>
                  <a:pt x="2416769" y="0"/>
                </a:lnTo>
                <a:lnTo>
                  <a:pt x="2416769" y="2438941"/>
                </a:lnTo>
                <a:lnTo>
                  <a:pt x="0" y="24389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17259300" y="4648355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2416769" y="0"/>
                </a:moveTo>
                <a:lnTo>
                  <a:pt x="0" y="0"/>
                </a:lnTo>
                <a:lnTo>
                  <a:pt x="0" y="2438941"/>
                </a:lnTo>
                <a:lnTo>
                  <a:pt x="2416769" y="2438941"/>
                </a:lnTo>
                <a:lnTo>
                  <a:pt x="241676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991399" y="9111998"/>
            <a:ext cx="2305202" cy="2326350"/>
          </a:xfrm>
          <a:custGeom>
            <a:avLst/>
            <a:gdLst/>
            <a:ahLst/>
            <a:cxnLst/>
            <a:rect r="r" b="b" t="t" l="l"/>
            <a:pathLst>
              <a:path h="2326350" w="2305202">
                <a:moveTo>
                  <a:pt x="0" y="0"/>
                </a:moveTo>
                <a:lnTo>
                  <a:pt x="2305202" y="0"/>
                </a:lnTo>
                <a:lnTo>
                  <a:pt x="2305202" y="2326350"/>
                </a:lnTo>
                <a:lnTo>
                  <a:pt x="0" y="23263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-2634470" y="-2534555"/>
            <a:ext cx="6876209" cy="6119826"/>
          </a:xfrm>
          <a:custGeom>
            <a:avLst/>
            <a:gdLst/>
            <a:ahLst/>
            <a:cxnLst/>
            <a:rect r="r" b="b" t="t" l="l"/>
            <a:pathLst>
              <a:path h="6119826" w="6876209">
                <a:moveTo>
                  <a:pt x="0" y="0"/>
                </a:moveTo>
                <a:lnTo>
                  <a:pt x="6876209" y="0"/>
                </a:lnTo>
                <a:lnTo>
                  <a:pt x="6876209" y="6119825"/>
                </a:lnTo>
                <a:lnTo>
                  <a:pt x="0" y="6119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14027841" y="-2351489"/>
            <a:ext cx="6670517" cy="5936760"/>
          </a:xfrm>
          <a:custGeom>
            <a:avLst/>
            <a:gdLst/>
            <a:ahLst/>
            <a:cxnLst/>
            <a:rect r="r" b="b" t="t" l="l"/>
            <a:pathLst>
              <a:path h="5936760" w="6670517">
                <a:moveTo>
                  <a:pt x="6670517" y="0"/>
                </a:moveTo>
                <a:lnTo>
                  <a:pt x="0" y="0"/>
                </a:lnTo>
                <a:lnTo>
                  <a:pt x="0" y="5936759"/>
                </a:lnTo>
                <a:lnTo>
                  <a:pt x="6670517" y="5936759"/>
                </a:lnTo>
                <a:lnTo>
                  <a:pt x="6670517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594671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0" y="0"/>
                </a:moveTo>
                <a:lnTo>
                  <a:pt x="9246742" y="0"/>
                </a:lnTo>
                <a:lnTo>
                  <a:pt x="924674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333333" y="7656968"/>
            <a:ext cx="1752082" cy="2408099"/>
            <a:chOff x="0" y="0"/>
            <a:chExt cx="812800" cy="11171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1117130"/>
            </a:xfrm>
            <a:custGeom>
              <a:avLst/>
              <a:gdLst/>
              <a:ahLst/>
              <a:cxnLst/>
              <a:rect r="r" b="b" t="t" l="l"/>
              <a:pathLst>
                <a:path h="1117130" w="812800">
                  <a:moveTo>
                    <a:pt x="406400" y="0"/>
                  </a:moveTo>
                  <a:lnTo>
                    <a:pt x="812800" y="426705"/>
                  </a:lnTo>
                  <a:lnTo>
                    <a:pt x="657569" y="1117130"/>
                  </a:lnTo>
                  <a:lnTo>
                    <a:pt x="155231" y="1117130"/>
                  </a:lnTo>
                  <a:lnTo>
                    <a:pt x="0" y="42670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27000" y="241182"/>
              <a:ext cx="558800" cy="8061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true" flipV="false" rot="0">
            <a:off x="12635929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9246742" y="0"/>
                </a:moveTo>
                <a:lnTo>
                  <a:pt x="0" y="0"/>
                </a:lnTo>
                <a:lnTo>
                  <a:pt x="0" y="8229600"/>
                </a:lnTo>
                <a:lnTo>
                  <a:pt x="9246742" y="8229600"/>
                </a:lnTo>
                <a:lnTo>
                  <a:pt x="9246742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388069" y="4648355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0" y="0"/>
                </a:moveTo>
                <a:lnTo>
                  <a:pt x="2416769" y="0"/>
                </a:lnTo>
                <a:lnTo>
                  <a:pt x="2416769" y="2438941"/>
                </a:lnTo>
                <a:lnTo>
                  <a:pt x="0" y="24389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17259300" y="4648355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2416769" y="0"/>
                </a:moveTo>
                <a:lnTo>
                  <a:pt x="0" y="0"/>
                </a:lnTo>
                <a:lnTo>
                  <a:pt x="0" y="2438941"/>
                </a:lnTo>
                <a:lnTo>
                  <a:pt x="2416769" y="2438941"/>
                </a:lnTo>
                <a:lnTo>
                  <a:pt x="241676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991399" y="9111998"/>
            <a:ext cx="2305202" cy="2326350"/>
          </a:xfrm>
          <a:custGeom>
            <a:avLst/>
            <a:gdLst/>
            <a:ahLst/>
            <a:cxnLst/>
            <a:rect r="r" b="b" t="t" l="l"/>
            <a:pathLst>
              <a:path h="2326350" w="2305202">
                <a:moveTo>
                  <a:pt x="0" y="0"/>
                </a:moveTo>
                <a:lnTo>
                  <a:pt x="2305202" y="0"/>
                </a:lnTo>
                <a:lnTo>
                  <a:pt x="2305202" y="2326350"/>
                </a:lnTo>
                <a:lnTo>
                  <a:pt x="0" y="23263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-2634470" y="-2534555"/>
            <a:ext cx="6876209" cy="6119826"/>
          </a:xfrm>
          <a:custGeom>
            <a:avLst/>
            <a:gdLst/>
            <a:ahLst/>
            <a:cxnLst/>
            <a:rect r="r" b="b" t="t" l="l"/>
            <a:pathLst>
              <a:path h="6119826" w="6876209">
                <a:moveTo>
                  <a:pt x="0" y="0"/>
                </a:moveTo>
                <a:lnTo>
                  <a:pt x="6876209" y="0"/>
                </a:lnTo>
                <a:lnTo>
                  <a:pt x="6876209" y="6119825"/>
                </a:lnTo>
                <a:lnTo>
                  <a:pt x="0" y="6119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14027841" y="-2351489"/>
            <a:ext cx="6670517" cy="5936760"/>
          </a:xfrm>
          <a:custGeom>
            <a:avLst/>
            <a:gdLst/>
            <a:ahLst/>
            <a:cxnLst/>
            <a:rect r="r" b="b" t="t" l="l"/>
            <a:pathLst>
              <a:path h="5936760" w="6670517">
                <a:moveTo>
                  <a:pt x="6670517" y="0"/>
                </a:moveTo>
                <a:lnTo>
                  <a:pt x="0" y="0"/>
                </a:lnTo>
                <a:lnTo>
                  <a:pt x="0" y="5936759"/>
                </a:lnTo>
                <a:lnTo>
                  <a:pt x="6670517" y="5936759"/>
                </a:lnTo>
                <a:lnTo>
                  <a:pt x="6670517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6961095" y="2960595"/>
            <a:ext cx="4365809" cy="4365809"/>
          </a:xfrm>
          <a:custGeom>
            <a:avLst/>
            <a:gdLst/>
            <a:ahLst/>
            <a:cxnLst/>
            <a:rect r="r" b="b" t="t" l="l"/>
            <a:pathLst>
              <a:path h="4365809" w="4365809">
                <a:moveTo>
                  <a:pt x="0" y="0"/>
                </a:moveTo>
                <a:lnTo>
                  <a:pt x="4365810" y="0"/>
                </a:lnTo>
                <a:lnTo>
                  <a:pt x="4365810" y="4365810"/>
                </a:lnTo>
                <a:lnTo>
                  <a:pt x="0" y="43658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4712702" y="988695"/>
            <a:ext cx="8862596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b="true" sz="9000">
                <a:solidFill>
                  <a:srgbClr val="FFFFFF"/>
                </a:solidFill>
                <a:latin typeface="Open Sans 2 Ultra-Bold"/>
                <a:ea typeface="Open Sans 2 Ultra-Bold"/>
                <a:cs typeface="Open Sans 2 Ultra-Bold"/>
                <a:sym typeface="Open Sans 2 Ultra-Bold"/>
              </a:rPr>
              <a:t>BUKU &amp; VIDEO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333333" y="8063052"/>
            <a:ext cx="1752082" cy="1048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000000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06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354846" y="7458685"/>
            <a:ext cx="11578307" cy="348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17"/>
              </a:lnSpc>
            </a:pPr>
            <a:r>
              <a:rPr lang="en-US" sz="2012" u="sng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  <a:hlinkClick r:id="rId6" tooltip="https://drive.google.com/drive/folders/1X0HlZ0y4GDwS4Fd_OYCe7sfZ2I2SBOB4?usp=drive_link"/>
              </a:rPr>
              <a:t>https://drive.google.com/drive/folders/1X0HlZ0y4GDwS4Fd_OYCe7sfZ2I2SBOB4?usp=drive_link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594671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0" y="0"/>
                </a:moveTo>
                <a:lnTo>
                  <a:pt x="9246742" y="0"/>
                </a:lnTo>
                <a:lnTo>
                  <a:pt x="924674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333333" y="7656968"/>
            <a:ext cx="1752082" cy="2408099"/>
            <a:chOff x="0" y="0"/>
            <a:chExt cx="812800" cy="11171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1117130"/>
            </a:xfrm>
            <a:custGeom>
              <a:avLst/>
              <a:gdLst/>
              <a:ahLst/>
              <a:cxnLst/>
              <a:rect r="r" b="b" t="t" l="l"/>
              <a:pathLst>
                <a:path h="1117130" w="812800">
                  <a:moveTo>
                    <a:pt x="406400" y="0"/>
                  </a:moveTo>
                  <a:lnTo>
                    <a:pt x="812800" y="426705"/>
                  </a:lnTo>
                  <a:lnTo>
                    <a:pt x="657569" y="1117130"/>
                  </a:lnTo>
                  <a:lnTo>
                    <a:pt x="155231" y="1117130"/>
                  </a:lnTo>
                  <a:lnTo>
                    <a:pt x="0" y="42670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27000" y="241182"/>
              <a:ext cx="558800" cy="8061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true" flipV="false" rot="0">
            <a:off x="12635929" y="8783044"/>
            <a:ext cx="9246742" cy="8229600"/>
          </a:xfrm>
          <a:custGeom>
            <a:avLst/>
            <a:gdLst/>
            <a:ahLst/>
            <a:cxnLst/>
            <a:rect r="r" b="b" t="t" l="l"/>
            <a:pathLst>
              <a:path h="8229600" w="9246742">
                <a:moveTo>
                  <a:pt x="9246742" y="0"/>
                </a:moveTo>
                <a:lnTo>
                  <a:pt x="0" y="0"/>
                </a:lnTo>
                <a:lnTo>
                  <a:pt x="0" y="8229600"/>
                </a:lnTo>
                <a:lnTo>
                  <a:pt x="9246742" y="8229600"/>
                </a:lnTo>
                <a:lnTo>
                  <a:pt x="9246742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901661" y="4295775"/>
            <a:ext cx="8484678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b="true" sz="9000">
                <a:solidFill>
                  <a:srgbClr val="FFFFFF"/>
                </a:solidFill>
                <a:latin typeface="Open Sans 2 Ultra-Bold"/>
                <a:ea typeface="Open Sans 2 Ultra-Bold"/>
                <a:cs typeface="Open Sans 2 Ultra-Bold"/>
                <a:sym typeface="Open Sans 2 Ultra-Bold"/>
              </a:rPr>
              <a:t>TERIMA KASIH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504563" y="8063052"/>
            <a:ext cx="1409620" cy="1048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000000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07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-1388069" y="4648355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0" y="0"/>
                </a:moveTo>
                <a:lnTo>
                  <a:pt x="2416769" y="0"/>
                </a:lnTo>
                <a:lnTo>
                  <a:pt x="2416769" y="2438941"/>
                </a:lnTo>
                <a:lnTo>
                  <a:pt x="0" y="24389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17259300" y="4648355"/>
            <a:ext cx="2416769" cy="2438941"/>
          </a:xfrm>
          <a:custGeom>
            <a:avLst/>
            <a:gdLst/>
            <a:ahLst/>
            <a:cxnLst/>
            <a:rect r="r" b="b" t="t" l="l"/>
            <a:pathLst>
              <a:path h="2438941" w="2416769">
                <a:moveTo>
                  <a:pt x="2416769" y="0"/>
                </a:moveTo>
                <a:lnTo>
                  <a:pt x="0" y="0"/>
                </a:lnTo>
                <a:lnTo>
                  <a:pt x="0" y="2438941"/>
                </a:lnTo>
                <a:lnTo>
                  <a:pt x="2416769" y="2438941"/>
                </a:lnTo>
                <a:lnTo>
                  <a:pt x="241676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991399" y="9111998"/>
            <a:ext cx="2305202" cy="2326350"/>
          </a:xfrm>
          <a:custGeom>
            <a:avLst/>
            <a:gdLst/>
            <a:ahLst/>
            <a:cxnLst/>
            <a:rect r="r" b="b" t="t" l="l"/>
            <a:pathLst>
              <a:path h="2326350" w="2305202">
                <a:moveTo>
                  <a:pt x="0" y="0"/>
                </a:moveTo>
                <a:lnTo>
                  <a:pt x="2305202" y="0"/>
                </a:lnTo>
                <a:lnTo>
                  <a:pt x="2305202" y="2326350"/>
                </a:lnTo>
                <a:lnTo>
                  <a:pt x="0" y="23263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-2634470" y="-2534555"/>
            <a:ext cx="6876209" cy="6119826"/>
          </a:xfrm>
          <a:custGeom>
            <a:avLst/>
            <a:gdLst/>
            <a:ahLst/>
            <a:cxnLst/>
            <a:rect r="r" b="b" t="t" l="l"/>
            <a:pathLst>
              <a:path h="6119826" w="6876209">
                <a:moveTo>
                  <a:pt x="0" y="0"/>
                </a:moveTo>
                <a:lnTo>
                  <a:pt x="6876209" y="0"/>
                </a:lnTo>
                <a:lnTo>
                  <a:pt x="6876209" y="6119825"/>
                </a:lnTo>
                <a:lnTo>
                  <a:pt x="0" y="61198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false" rot="0">
            <a:off x="14027841" y="-2351489"/>
            <a:ext cx="6670517" cy="5936760"/>
          </a:xfrm>
          <a:custGeom>
            <a:avLst/>
            <a:gdLst/>
            <a:ahLst/>
            <a:cxnLst/>
            <a:rect r="r" b="b" t="t" l="l"/>
            <a:pathLst>
              <a:path h="5936760" w="6670517">
                <a:moveTo>
                  <a:pt x="6670517" y="0"/>
                </a:moveTo>
                <a:lnTo>
                  <a:pt x="0" y="0"/>
                </a:lnTo>
                <a:lnTo>
                  <a:pt x="0" y="5936759"/>
                </a:lnTo>
                <a:lnTo>
                  <a:pt x="6670517" y="5936759"/>
                </a:lnTo>
                <a:lnTo>
                  <a:pt x="6670517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DAG2lUGQMEA</dc:identifier>
  <dcterms:modified xsi:type="dcterms:W3CDTF">2011-08-01T06:04:30Z</dcterms:modified>
  <cp:revision>1</cp:revision>
  <dc:title>MOHAMMAD IHSAN SEPTIANO FIRDAUS</dc:title>
</cp:coreProperties>
</file>